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33"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1" d="100"/>
          <a:sy n="61" d="100"/>
        </p:scale>
        <p:origin x="144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823107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dannysuradja/test/blob/main/jupyter-labs-spacex-data-collection-api.ipynb" TargetMode="External"/><Relationship Id="rId2" Type="http://schemas.openxmlformats.org/officeDocument/2006/relationships/hyperlink" Target="https://github.com/dannysuradja/test/blob/main/jupyter-labs-eda-sql-coursera_sqllite.ipynb" TargetMode="External"/><Relationship Id="rId1" Type="http://schemas.openxmlformats.org/officeDocument/2006/relationships/slideLayout" Target="../slideLayouts/slideLayout1.xml"/><Relationship Id="rId6" Type="http://schemas.openxmlformats.org/officeDocument/2006/relationships/hyperlink" Target="https://github.com/dannysuradja/test/blob/main/lab_jupyter_launch_site_location.ipynb" TargetMode="External"/><Relationship Id="rId5" Type="http://schemas.openxmlformats.org/officeDocument/2006/relationships/hyperlink" Target="https://github.com/dannysuradja/test/blob/main/jupyter-labs-webscraping.ipynb" TargetMode="External"/><Relationship Id="rId4" Type="http://schemas.openxmlformats.org/officeDocument/2006/relationships/hyperlink" Target="https://github.com/dannysuradja/test/blob/main/edadataviz.ipynb"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Danny Suradja</a:t>
            </a:r>
          </a:p>
          <a:p>
            <a:r>
              <a:rPr lang="en-US" dirty="0">
                <a:solidFill>
                  <a:schemeClr val="bg2"/>
                </a:solidFill>
                <a:latin typeface="Abadi" panose="020B0604020104020204" pitchFamily="34" charset="0"/>
                <a:ea typeface="SF Pro" pitchFamily="2" charset="0"/>
                <a:cs typeface="SF Pro" pitchFamily="2" charset="0"/>
              </a:rPr>
              <a:t>September 25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9510" y="1253331"/>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Some interesting charts we looked into:</a:t>
            </a:r>
          </a:p>
          <a:p>
            <a:pPr lvl="1">
              <a:lnSpc>
                <a:spcPct val="100000"/>
              </a:lnSpc>
              <a:spcBef>
                <a:spcPts val="1400"/>
              </a:spcBef>
            </a:pPr>
            <a:r>
              <a:rPr lang="en-US" sz="1400" dirty="0">
                <a:solidFill>
                  <a:schemeClr val="accent3">
                    <a:lumMod val="25000"/>
                  </a:schemeClr>
                </a:solidFill>
                <a:latin typeface="Abadi"/>
              </a:rPr>
              <a:t>Scatterplot of Flight Number vs Payload Mass to identify whether there are any relation between flight numbers and mass to success of the return of first stage</a:t>
            </a:r>
          </a:p>
          <a:p>
            <a:pPr lvl="1">
              <a:lnSpc>
                <a:spcPct val="100000"/>
              </a:lnSpc>
              <a:spcBef>
                <a:spcPts val="1400"/>
              </a:spcBef>
            </a:pPr>
            <a:r>
              <a:rPr lang="en-US" sz="1400" dirty="0">
                <a:solidFill>
                  <a:schemeClr val="accent3">
                    <a:lumMod val="25000"/>
                  </a:schemeClr>
                </a:solidFill>
                <a:latin typeface="Abadi"/>
              </a:rPr>
              <a:t>Scatterplot of Flight Number vs Launch site to identify success rate of each launch site with respect to each flight number</a:t>
            </a:r>
          </a:p>
          <a:p>
            <a:pPr lvl="1">
              <a:lnSpc>
                <a:spcPct val="100000"/>
              </a:lnSpc>
              <a:spcBef>
                <a:spcPts val="1400"/>
              </a:spcBef>
            </a:pPr>
            <a:r>
              <a:rPr lang="en-US" sz="1400" dirty="0">
                <a:solidFill>
                  <a:schemeClr val="accent3">
                    <a:lumMod val="25000"/>
                  </a:schemeClr>
                </a:solidFill>
                <a:latin typeface="Abadi"/>
              </a:rPr>
              <a:t>Scatterplot of Payload Mass vs Launch Site to identify if different payload mass at each launch site contribute to success/fail of first stage return</a:t>
            </a:r>
          </a:p>
          <a:p>
            <a:pPr lvl="1">
              <a:lnSpc>
                <a:spcPct val="100000"/>
              </a:lnSpc>
              <a:spcBef>
                <a:spcPts val="1400"/>
              </a:spcBef>
            </a:pPr>
            <a:r>
              <a:rPr lang="en-US" sz="1400" dirty="0" err="1">
                <a:solidFill>
                  <a:schemeClr val="accent3">
                    <a:lumMod val="25000"/>
                  </a:schemeClr>
                </a:solidFill>
                <a:latin typeface="Abadi"/>
              </a:rPr>
              <a:t>Barplot</a:t>
            </a:r>
            <a:r>
              <a:rPr lang="en-US" sz="1400" dirty="0">
                <a:solidFill>
                  <a:schemeClr val="accent3">
                    <a:lumMod val="25000"/>
                  </a:schemeClr>
                </a:solidFill>
                <a:latin typeface="Abadi"/>
              </a:rPr>
              <a:t> of Orbit Type with Success Rate to determine which orbit type has the best success rate of return</a:t>
            </a:r>
          </a:p>
          <a:p>
            <a:pPr lvl="1">
              <a:lnSpc>
                <a:spcPct val="100000"/>
              </a:lnSpc>
              <a:spcBef>
                <a:spcPts val="1400"/>
              </a:spcBef>
            </a:pPr>
            <a:r>
              <a:rPr lang="en-US" sz="1400" dirty="0">
                <a:solidFill>
                  <a:schemeClr val="accent3">
                    <a:lumMod val="25000"/>
                  </a:schemeClr>
                </a:solidFill>
                <a:latin typeface="Abadi"/>
              </a:rPr>
              <a:t>Scatterplot of Flight Number vs Orbit to identify success rate of each orbit with respect to flight number</a:t>
            </a:r>
          </a:p>
          <a:p>
            <a:pPr lvl="1">
              <a:lnSpc>
                <a:spcPct val="100000"/>
              </a:lnSpc>
              <a:spcBef>
                <a:spcPts val="1400"/>
              </a:spcBef>
            </a:pPr>
            <a:r>
              <a:rPr lang="en-US" sz="1400" dirty="0">
                <a:solidFill>
                  <a:schemeClr val="accent3">
                    <a:lumMod val="25000"/>
                  </a:schemeClr>
                </a:solidFill>
                <a:latin typeface="Abadi"/>
              </a:rPr>
              <a:t>Scatterplot of Payload Mass vs Orbit to identify if different payload mass contribute to success/fail with each orbit type</a:t>
            </a:r>
          </a:p>
          <a:p>
            <a:pPr lvl="1">
              <a:lnSpc>
                <a:spcPct val="100000"/>
              </a:lnSpc>
              <a:spcBef>
                <a:spcPts val="1400"/>
              </a:spcBef>
            </a:pPr>
            <a:r>
              <a:rPr lang="en-US" sz="1400" dirty="0" err="1">
                <a:solidFill>
                  <a:schemeClr val="accent3">
                    <a:lumMod val="25000"/>
                  </a:schemeClr>
                </a:solidFill>
                <a:latin typeface="Abadi"/>
              </a:rPr>
              <a:t>Lineplot</a:t>
            </a:r>
            <a:r>
              <a:rPr lang="en-US" sz="1400" dirty="0">
                <a:solidFill>
                  <a:schemeClr val="accent3">
                    <a:lumMod val="25000"/>
                  </a:schemeClr>
                </a:solidFill>
                <a:latin typeface="Abadi"/>
              </a:rPr>
              <a:t> of Year and Success Rate to visualize if there are any improvements throughout the years</a:t>
            </a:r>
          </a:p>
          <a:p>
            <a:pPr lvl="1">
              <a:lnSpc>
                <a:spcPct val="100000"/>
              </a:lnSpc>
              <a:spcBef>
                <a:spcPts val="1400"/>
              </a:spcBef>
            </a:pPr>
            <a:endParaRPr lang="en-US" sz="1400" dirty="0">
              <a:solidFill>
                <a:schemeClr val="accent3">
                  <a:lumMod val="25000"/>
                </a:schemeClr>
              </a:solidFill>
              <a:latin typeface="Abadi"/>
            </a:endParaRPr>
          </a:p>
          <a:p>
            <a:pPr lvl="1">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a:lnSpc>
                <a:spcPct val="100000"/>
              </a:lnSpc>
              <a:spcBef>
                <a:spcPts val="1400"/>
              </a:spcBef>
            </a:pPr>
            <a:r>
              <a:rPr lang="en-US" sz="18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 in this project:</a:t>
            </a:r>
          </a:p>
          <a:p>
            <a:pPr lvl="1">
              <a:lnSpc>
                <a:spcPct val="100000"/>
              </a:lnSpc>
              <a:spcBef>
                <a:spcPts val="1400"/>
              </a:spcBef>
            </a:pPr>
            <a:r>
              <a:rPr lang="en-US" sz="1800" dirty="0">
                <a:solidFill>
                  <a:schemeClr val="accent3">
                    <a:lumMod val="25000"/>
                  </a:schemeClr>
                </a:solidFill>
                <a:latin typeface="Abadi" panose="020B0604020104020204" pitchFamily="34" charset="0"/>
              </a:rPr>
              <a:t>SELECT to retrieve data </a:t>
            </a:r>
          </a:p>
          <a:p>
            <a:pPr lvl="1">
              <a:lnSpc>
                <a:spcPct val="100000"/>
              </a:lnSpc>
              <a:spcBef>
                <a:spcPts val="1400"/>
              </a:spcBef>
            </a:pPr>
            <a:r>
              <a:rPr lang="en-US" sz="1800" dirty="0">
                <a:solidFill>
                  <a:schemeClr val="accent3">
                    <a:lumMod val="25000"/>
                  </a:schemeClr>
                </a:solidFill>
                <a:latin typeface="Abadi" panose="020B0604020104020204" pitchFamily="34" charset="0"/>
              </a:rPr>
              <a:t>WHERE, LIKE, BETWEEN to filter through columns/entries</a:t>
            </a:r>
          </a:p>
          <a:p>
            <a:pPr lvl="1">
              <a:lnSpc>
                <a:spcPct val="100000"/>
              </a:lnSpc>
              <a:spcBef>
                <a:spcPts val="1400"/>
              </a:spcBef>
            </a:pPr>
            <a:r>
              <a:rPr lang="en-US" sz="1800" dirty="0">
                <a:solidFill>
                  <a:schemeClr val="accent3">
                    <a:lumMod val="25000"/>
                  </a:schemeClr>
                </a:solidFill>
                <a:latin typeface="Abadi" panose="020B0604020104020204" pitchFamily="34" charset="0"/>
              </a:rPr>
              <a:t>DISTINCT to list each unique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GROUP BY to group by the data by specific columns</a:t>
            </a:r>
          </a:p>
          <a:p>
            <a:pPr lvl="1">
              <a:lnSpc>
                <a:spcPct val="100000"/>
              </a:lnSpc>
              <a:spcBef>
                <a:spcPts val="1400"/>
              </a:spcBef>
            </a:pPr>
            <a:r>
              <a:rPr lang="en-US" sz="1800" dirty="0">
                <a:solidFill>
                  <a:schemeClr val="accent3">
                    <a:lumMod val="25000"/>
                  </a:schemeClr>
                </a:solidFill>
                <a:latin typeface="Abadi" panose="020B0604020104020204" pitchFamily="34" charset="0"/>
              </a:rPr>
              <a:t>AVG, SUM to perform arithmetic on data </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Circles: mark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Markers: mark each record whether they are successful/failed first stage</a:t>
            </a:r>
          </a:p>
          <a:p>
            <a:pPr>
              <a:lnSpc>
                <a:spcPct val="100000"/>
              </a:lnSpc>
              <a:spcBef>
                <a:spcPts val="1400"/>
              </a:spcBef>
            </a:pPr>
            <a:r>
              <a:rPr lang="en-US" sz="2200" dirty="0">
                <a:solidFill>
                  <a:schemeClr val="accent3">
                    <a:lumMod val="25000"/>
                  </a:schemeClr>
                </a:solidFill>
                <a:latin typeface="Abadi" panose="020B0604020104020204" pitchFamily="34" charset="0"/>
              </a:rPr>
              <a:t>Lines: mark a line between launch site and nearest coastline/railway/highway/city to visualize proximity to the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showing success/fail of all sites and each unique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Scatterplot between Payload Mass and Success Rate to show relationship between payload and success rate for each booster version category. We added an interactive scale on payload mass to help visualize different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3549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separated the data into training set and test set to build our model</a:t>
            </a:r>
          </a:p>
          <a:p>
            <a:pPr>
              <a:lnSpc>
                <a:spcPct val="100000"/>
              </a:lnSpc>
              <a:spcBef>
                <a:spcPts val="1400"/>
              </a:spcBef>
            </a:pPr>
            <a:r>
              <a:rPr lang="en-US" sz="2200" dirty="0">
                <a:solidFill>
                  <a:schemeClr val="accent3">
                    <a:lumMod val="25000"/>
                  </a:schemeClr>
                </a:solidFill>
                <a:latin typeface="Abadi" panose="020B0604020104020204" pitchFamily="34" charset="0"/>
              </a:rPr>
              <a:t>Using Logistic Regression, Support Vector Machine, K-Nearest Neighbor, and Classification Tree, we build models based on training set and see how accurate they are in the test sets. We measure the accuracy to determine which models perform the best out of them all.</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7C4B6EE3-4096-DED5-FEC7-C9CE8C6919AF}"/>
              </a:ext>
            </a:extLst>
          </p:cNvPr>
          <p:cNvSpPr/>
          <p:nvPr/>
        </p:nvSpPr>
        <p:spPr>
          <a:xfrm>
            <a:off x="7960360" y="1835150"/>
            <a:ext cx="2550160"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Retrieve data and convert to </a:t>
            </a:r>
            <a:r>
              <a:rPr lang="en-US" dirty="0" err="1">
                <a:solidFill>
                  <a:schemeClr val="tx1"/>
                </a:solidFill>
              </a:rPr>
              <a:t>dataframe</a:t>
            </a:r>
            <a:endParaRPr lang="en-US" dirty="0">
              <a:solidFill>
                <a:schemeClr val="tx1"/>
              </a:solidFill>
            </a:endParaRPr>
          </a:p>
        </p:txBody>
      </p:sp>
      <p:cxnSp>
        <p:nvCxnSpPr>
          <p:cNvPr id="6" name="Straight Arrow Connector 5">
            <a:extLst>
              <a:ext uri="{FF2B5EF4-FFF2-40B4-BE49-F238E27FC236}">
                <a16:creationId xmlns:a16="http://schemas.microsoft.com/office/drawing/2014/main" id="{E5C6BE2D-1129-1C71-0B41-287E21AD395E}"/>
              </a:ext>
            </a:extLst>
          </p:cNvPr>
          <p:cNvCxnSpPr>
            <a:cxnSpLocks/>
            <a:stCxn id="2" idx="2"/>
          </p:cNvCxnSpPr>
          <p:nvPr/>
        </p:nvCxnSpPr>
        <p:spPr>
          <a:xfrm>
            <a:off x="9235440" y="2322830"/>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9765D7A-FAC9-B1F8-CC27-BD7CCBDF8831}"/>
              </a:ext>
            </a:extLst>
          </p:cNvPr>
          <p:cNvSpPr/>
          <p:nvPr/>
        </p:nvSpPr>
        <p:spPr>
          <a:xfrm>
            <a:off x="7548881" y="2666365"/>
            <a:ext cx="3505199"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One hot encoding on specified features</a:t>
            </a:r>
          </a:p>
        </p:txBody>
      </p:sp>
      <p:cxnSp>
        <p:nvCxnSpPr>
          <p:cNvPr id="8" name="Straight Arrow Connector 7">
            <a:extLst>
              <a:ext uri="{FF2B5EF4-FFF2-40B4-BE49-F238E27FC236}">
                <a16:creationId xmlns:a16="http://schemas.microsoft.com/office/drawing/2014/main" id="{DD21DEF9-00E1-D7AA-C3CC-0CBBAB918D25}"/>
              </a:ext>
            </a:extLst>
          </p:cNvPr>
          <p:cNvCxnSpPr>
            <a:cxnSpLocks/>
            <a:stCxn id="7" idx="2"/>
          </p:cNvCxnSpPr>
          <p:nvPr/>
        </p:nvCxnSpPr>
        <p:spPr>
          <a:xfrm>
            <a:off x="9301481" y="3154045"/>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A2AE886-4BC1-D8C1-6A63-18268C907008}"/>
              </a:ext>
            </a:extLst>
          </p:cNvPr>
          <p:cNvSpPr/>
          <p:nvPr/>
        </p:nvSpPr>
        <p:spPr>
          <a:xfrm>
            <a:off x="7635240" y="3510917"/>
            <a:ext cx="3505199"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Split dataset into train and test sets</a:t>
            </a:r>
          </a:p>
        </p:txBody>
      </p:sp>
      <p:cxnSp>
        <p:nvCxnSpPr>
          <p:cNvPr id="10" name="Straight Arrow Connector 9">
            <a:extLst>
              <a:ext uri="{FF2B5EF4-FFF2-40B4-BE49-F238E27FC236}">
                <a16:creationId xmlns:a16="http://schemas.microsoft.com/office/drawing/2014/main" id="{E8EF5280-CCEC-725F-4A45-6C2560786DDA}"/>
              </a:ext>
            </a:extLst>
          </p:cNvPr>
          <p:cNvCxnSpPr>
            <a:cxnSpLocks/>
            <a:stCxn id="9" idx="2"/>
          </p:cNvCxnSpPr>
          <p:nvPr/>
        </p:nvCxnSpPr>
        <p:spPr>
          <a:xfrm>
            <a:off x="9387840" y="3998597"/>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018A886-48C1-9C90-8CBF-E575C9F0BE0F}"/>
              </a:ext>
            </a:extLst>
          </p:cNvPr>
          <p:cNvSpPr/>
          <p:nvPr/>
        </p:nvSpPr>
        <p:spPr>
          <a:xfrm>
            <a:off x="7635240" y="4314883"/>
            <a:ext cx="3505199" cy="774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Build models using different approach on test sets, and fit into test sets</a:t>
            </a:r>
          </a:p>
        </p:txBody>
      </p:sp>
      <p:cxnSp>
        <p:nvCxnSpPr>
          <p:cNvPr id="12" name="Straight Arrow Connector 11">
            <a:extLst>
              <a:ext uri="{FF2B5EF4-FFF2-40B4-BE49-F238E27FC236}">
                <a16:creationId xmlns:a16="http://schemas.microsoft.com/office/drawing/2014/main" id="{9385F8AB-7736-F783-BA3D-23760B84DD59}"/>
              </a:ext>
            </a:extLst>
          </p:cNvPr>
          <p:cNvCxnSpPr>
            <a:cxnSpLocks/>
          </p:cNvCxnSpPr>
          <p:nvPr/>
        </p:nvCxnSpPr>
        <p:spPr>
          <a:xfrm>
            <a:off x="9301481" y="5085977"/>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6A149CF-E5C7-2E28-0704-EF01D21A4CFA}"/>
              </a:ext>
            </a:extLst>
          </p:cNvPr>
          <p:cNvSpPr/>
          <p:nvPr/>
        </p:nvSpPr>
        <p:spPr>
          <a:xfrm>
            <a:off x="7548881" y="5402263"/>
            <a:ext cx="3505199" cy="774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for accuracy</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More successful landings on later flights, more failure on earlier flights</a:t>
            </a:r>
          </a:p>
          <a:p>
            <a:pPr>
              <a:lnSpc>
                <a:spcPct val="100000"/>
              </a:lnSpc>
              <a:spcBef>
                <a:spcPts val="1400"/>
              </a:spcBef>
            </a:pPr>
            <a:r>
              <a:rPr lang="en-US" sz="2200" dirty="0">
                <a:solidFill>
                  <a:schemeClr val="accent3">
                    <a:lumMod val="25000"/>
                  </a:schemeClr>
                </a:solidFill>
                <a:latin typeface="Abadi" panose="020B0604020104020204" pitchFamily="34" charset="0"/>
              </a:rPr>
              <a:t>Landings seem to be have higher success rate in VAFB SLC 4E and KSC LC 39A, but no patters can be found in CCAFS SLC 40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7C57024-9932-E6F9-7F1E-FF7AA300EE15}"/>
              </a:ext>
            </a:extLst>
          </p:cNvPr>
          <p:cNvPicPr>
            <a:picLocks noChangeAspect="1"/>
          </p:cNvPicPr>
          <p:nvPr/>
        </p:nvPicPr>
        <p:blipFill>
          <a:blip r:embed="rId3"/>
          <a:stretch>
            <a:fillRect/>
          </a:stretch>
        </p:blipFill>
        <p:spPr>
          <a:xfrm>
            <a:off x="5352670" y="1650842"/>
            <a:ext cx="4317284" cy="38115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 payload greater than 10000kg at VAFB SLC 4E</a:t>
            </a:r>
          </a:p>
          <a:p>
            <a:pPr>
              <a:lnSpc>
                <a:spcPct val="100000"/>
              </a:lnSpc>
              <a:spcBef>
                <a:spcPts val="1400"/>
              </a:spcBef>
            </a:pPr>
            <a:r>
              <a:rPr lang="en-US" sz="2200" dirty="0">
                <a:solidFill>
                  <a:schemeClr val="accent3">
                    <a:lumMod val="25000"/>
                  </a:schemeClr>
                </a:solidFill>
                <a:latin typeface="Abadi" panose="020B0604020104020204" pitchFamily="34" charset="0"/>
              </a:rPr>
              <a:t>No strong evidence can be found if higher or lower payload mass affect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04BA332-56F1-9075-F428-FDD26EB3A7EE}"/>
              </a:ext>
            </a:extLst>
          </p:cNvPr>
          <p:cNvPicPr>
            <a:picLocks noChangeAspect="1"/>
          </p:cNvPicPr>
          <p:nvPr/>
        </p:nvPicPr>
        <p:blipFill>
          <a:blip r:embed="rId3"/>
          <a:stretch>
            <a:fillRect/>
          </a:stretch>
        </p:blipFill>
        <p:spPr>
          <a:xfrm>
            <a:off x="5292269" y="1456080"/>
            <a:ext cx="6535062" cy="420111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SSO have 100% success rate while SO has 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DDDECB1-3192-9B5B-5D63-68789966F768}"/>
              </a:ext>
            </a:extLst>
          </p:cNvPr>
          <p:cNvPicPr>
            <a:picLocks noChangeAspect="1"/>
          </p:cNvPicPr>
          <p:nvPr/>
        </p:nvPicPr>
        <p:blipFill>
          <a:blip r:embed="rId3"/>
          <a:stretch>
            <a:fillRect/>
          </a:stretch>
        </p:blipFill>
        <p:spPr>
          <a:xfrm>
            <a:off x="5392338" y="1375106"/>
            <a:ext cx="5725324" cy="436305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HEO, SO, GEO only have 1 launch data, so success rate cannot be strongly determined at these locations.</a:t>
            </a:r>
          </a:p>
          <a:p>
            <a:pPr>
              <a:lnSpc>
                <a:spcPct val="100000"/>
              </a:lnSpc>
              <a:spcBef>
                <a:spcPts val="1400"/>
              </a:spcBef>
            </a:pPr>
            <a:r>
              <a:rPr lang="en-US" sz="2200" dirty="0">
                <a:solidFill>
                  <a:schemeClr val="accent3">
                    <a:lumMod val="25000"/>
                  </a:schemeClr>
                </a:solidFill>
                <a:latin typeface="Abadi" panose="020B0604020104020204" pitchFamily="34" charset="0"/>
              </a:rPr>
              <a:t>Later flight records showing more success with LEO orbit, but the rest of orbits are </a:t>
            </a:r>
            <a:r>
              <a:rPr lang="en-US" sz="2200" dirty="0" err="1">
                <a:solidFill>
                  <a:schemeClr val="accent3">
                    <a:lumMod val="25000"/>
                  </a:schemeClr>
                </a:solidFill>
                <a:latin typeface="Abadi" panose="020B0604020104020204" pitchFamily="34" charset="0"/>
              </a:rPr>
              <a:t>inclocusive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0ECAC29-9B37-E413-5D50-26ED549ACBAD}"/>
              </a:ext>
            </a:extLst>
          </p:cNvPr>
          <p:cNvPicPr>
            <a:picLocks noChangeAspect="1"/>
          </p:cNvPicPr>
          <p:nvPr/>
        </p:nvPicPr>
        <p:blipFill>
          <a:blip r:embed="rId3"/>
          <a:stretch>
            <a:fillRect/>
          </a:stretch>
        </p:blipFill>
        <p:spPr>
          <a:xfrm>
            <a:off x="5852110" y="1417975"/>
            <a:ext cx="5725324" cy="42773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higher payload, PO, LEO, ISS orbits seem to have more success.</a:t>
            </a:r>
          </a:p>
          <a:p>
            <a:pPr>
              <a:lnSpc>
                <a:spcPct val="100000"/>
              </a:lnSpc>
              <a:spcBef>
                <a:spcPts val="1400"/>
              </a:spcBef>
            </a:pPr>
            <a:r>
              <a:rPr lang="en-US" sz="2200" dirty="0">
                <a:solidFill>
                  <a:schemeClr val="accent3">
                    <a:lumMod val="25000"/>
                  </a:schemeClr>
                </a:solidFill>
                <a:latin typeface="Abadi" panose="020B0604020104020204" pitchFamily="34" charset="0"/>
              </a:rPr>
              <a:t>Rest are inconclusive due to lack of records or varying results at the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F06BAF3-BFEB-4D18-6DA7-CEE35C7A7D00}"/>
              </a:ext>
            </a:extLst>
          </p:cNvPr>
          <p:cNvPicPr>
            <a:picLocks noChangeAspect="1"/>
          </p:cNvPicPr>
          <p:nvPr/>
        </p:nvPicPr>
        <p:blipFill>
          <a:blip r:embed="rId3"/>
          <a:stretch>
            <a:fillRect/>
          </a:stretch>
        </p:blipFill>
        <p:spPr>
          <a:xfrm>
            <a:off x="5704452" y="1276049"/>
            <a:ext cx="6020640" cy="430590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generally showing positive trend as years go by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A1AA543-400D-1093-D30F-EEE79448E4DF}"/>
              </a:ext>
            </a:extLst>
          </p:cNvPr>
          <p:cNvPicPr>
            <a:picLocks noChangeAspect="1"/>
          </p:cNvPicPr>
          <p:nvPr/>
        </p:nvPicPr>
        <p:blipFill>
          <a:blip r:embed="rId3"/>
          <a:stretch>
            <a:fillRect/>
          </a:stretch>
        </p:blipFill>
        <p:spPr>
          <a:xfrm>
            <a:off x="5620454" y="1290339"/>
            <a:ext cx="5801535" cy="427732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41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 retrieve unique entry in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from “SPACEXTABLE”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B552DAD-8F7D-9FD9-7082-04EEB2CB3724}"/>
              </a:ext>
            </a:extLst>
          </p:cNvPr>
          <p:cNvPicPr>
            <a:picLocks noChangeAspect="1"/>
          </p:cNvPicPr>
          <p:nvPr/>
        </p:nvPicPr>
        <p:blipFill>
          <a:blip r:embed="rId3"/>
          <a:stretch>
            <a:fillRect/>
          </a:stretch>
        </p:blipFill>
        <p:spPr>
          <a:xfrm>
            <a:off x="7283181" y="1638764"/>
            <a:ext cx="3848637" cy="236253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55957"/>
            <a:ext cx="9745589" cy="17210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Retrieve all columns from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filtering through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to get entries that start with “CCA” and limit the shown results to 5 rows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A11B446-E3E0-2C8A-C783-D83EBCAFC9F0}"/>
              </a:ext>
            </a:extLst>
          </p:cNvPr>
          <p:cNvPicPr>
            <a:picLocks noChangeAspect="1"/>
          </p:cNvPicPr>
          <p:nvPr/>
        </p:nvPicPr>
        <p:blipFill>
          <a:blip r:embed="rId3"/>
          <a:stretch>
            <a:fillRect/>
          </a:stretch>
        </p:blipFill>
        <p:spPr>
          <a:xfrm>
            <a:off x="4075293" y="1329437"/>
            <a:ext cx="7273818" cy="288478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4395" y="3993267"/>
            <a:ext cx="9745589" cy="27479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Retrieve data from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where the “Customer” column have entries “NASA (CRS)”. And then retrieve the sum of each entry in “PAYLOAD_MASS_KG” column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E01C990-3DD5-1C7F-173C-1D166F48C59F}"/>
              </a:ext>
            </a:extLst>
          </p:cNvPr>
          <p:cNvPicPr>
            <a:picLocks noChangeAspect="1"/>
          </p:cNvPicPr>
          <p:nvPr/>
        </p:nvPicPr>
        <p:blipFill>
          <a:blip r:embed="rId3"/>
          <a:stretch>
            <a:fillRect/>
          </a:stretch>
        </p:blipFill>
        <p:spPr>
          <a:xfrm>
            <a:off x="714395" y="1371294"/>
            <a:ext cx="10707594" cy="234347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302001"/>
            <a:ext cx="9745589" cy="28749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Retrieve data from “SPACEXTABLE”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where the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column entry is “Success (ground pad)”. And then retrieve the minimum date (i.e. the first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2DF5127-0DE5-177A-B81E-2FE63776CC48}"/>
              </a:ext>
            </a:extLst>
          </p:cNvPr>
          <p:cNvPicPr>
            <a:picLocks noChangeAspect="1"/>
          </p:cNvPicPr>
          <p:nvPr/>
        </p:nvPicPr>
        <p:blipFill>
          <a:blip r:embed="rId3"/>
          <a:stretch>
            <a:fillRect/>
          </a:stretch>
        </p:blipFill>
        <p:spPr>
          <a:xfrm>
            <a:off x="770011" y="1403333"/>
            <a:ext cx="7554379" cy="174331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71883" y="1825625"/>
            <a:ext cx="504371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Retrieve unique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entry from “SPACEXTABLE”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filtering the “PAYLOAD_MASS_KG” column to find entries between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882FA84-6593-9E60-9254-65178BA88C76}"/>
              </a:ext>
            </a:extLst>
          </p:cNvPr>
          <p:cNvPicPr>
            <a:picLocks noChangeAspect="1"/>
          </p:cNvPicPr>
          <p:nvPr/>
        </p:nvPicPr>
        <p:blipFill>
          <a:blip r:embed="rId3"/>
          <a:stretch>
            <a:fillRect/>
          </a:stretch>
        </p:blipFill>
        <p:spPr>
          <a:xfrm>
            <a:off x="245643" y="1091971"/>
            <a:ext cx="5043716" cy="549932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40199"/>
            <a:ext cx="9745589" cy="20367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Retrieve the count of each unique entry of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columns from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where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has been grouped by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column entry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B328FA5-3491-48AE-BAE2-E885BE193A5A}"/>
              </a:ext>
            </a:extLst>
          </p:cNvPr>
          <p:cNvPicPr>
            <a:picLocks noChangeAspect="1"/>
          </p:cNvPicPr>
          <p:nvPr/>
        </p:nvPicPr>
        <p:blipFill>
          <a:blip r:embed="rId3"/>
          <a:stretch>
            <a:fillRect/>
          </a:stretch>
        </p:blipFill>
        <p:spPr>
          <a:xfrm>
            <a:off x="1037790" y="1223105"/>
            <a:ext cx="6230219" cy="278168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55834"/>
            <a:ext cx="9777414" cy="496351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and Falcon9 launch data from WIKIPEDIA are used to retrieve information</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data cleaning and wrangling to retrieve Falcon9 data with Python</a:t>
            </a:r>
          </a:p>
          <a:p>
            <a:pPr lvl="1">
              <a:lnSpc>
                <a:spcPct val="100000"/>
              </a:lnSpc>
              <a:spcBef>
                <a:spcPts val="1400"/>
              </a:spcBef>
            </a:pPr>
            <a:r>
              <a:rPr lang="en-US" sz="1800" dirty="0">
                <a:solidFill>
                  <a:schemeClr val="accent3">
                    <a:lumMod val="25000"/>
                  </a:schemeClr>
                </a:solidFill>
                <a:latin typeface="Abadi" panose="020B0604020104020204" pitchFamily="34" charset="0"/>
              </a:rPr>
              <a:t>Utilize SQL queries to look into insights from launch data</a:t>
            </a:r>
          </a:p>
          <a:p>
            <a:pPr lvl="1">
              <a:lnSpc>
                <a:spcPct val="100000"/>
              </a:lnSpc>
              <a:spcBef>
                <a:spcPts val="1400"/>
              </a:spcBef>
            </a:pPr>
            <a:r>
              <a:rPr lang="en-US" sz="1800" dirty="0">
                <a:solidFill>
                  <a:schemeClr val="accent3">
                    <a:lumMod val="25000"/>
                  </a:schemeClr>
                </a:solidFill>
                <a:latin typeface="Abadi" panose="020B0604020104020204" pitchFamily="34" charset="0"/>
              </a:rPr>
              <a:t>Utilize Folium to map out launch sites and help visualize success/fail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Utilize matplotlib visualization to gain insights of the trend between each feature with relation to success/fail of first stage landing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0611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Sort the “PAYLOAD_MASS_KG” column from “SPACEXTABLE”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in descending order. Retrieve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column and show the output only for the first entry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3B80CE2-37A0-8B74-2F3F-01C53CE77F8F}"/>
              </a:ext>
            </a:extLst>
          </p:cNvPr>
          <p:cNvPicPr>
            <a:picLocks noChangeAspect="1"/>
          </p:cNvPicPr>
          <p:nvPr/>
        </p:nvPicPr>
        <p:blipFill>
          <a:blip r:embed="rId3"/>
          <a:stretch>
            <a:fillRect/>
          </a:stretch>
        </p:blipFill>
        <p:spPr>
          <a:xfrm>
            <a:off x="5880672" y="1975264"/>
            <a:ext cx="5106113" cy="158137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56635"/>
            <a:ext cx="9745589" cy="262032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Filter through the “SPACEXTABLE”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in which the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entry is showing “Failure (drone ship) and the “Date” column starts with 2015 to show 2015 launch records. And then create another column called “MONTH” in which the entry is the sixth and seventh character on “Date” column.</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257A94D-F54A-9D19-C36C-FA3CD8B38961}"/>
              </a:ext>
            </a:extLst>
          </p:cNvPr>
          <p:cNvPicPr>
            <a:picLocks noChangeAspect="1"/>
          </p:cNvPicPr>
          <p:nvPr/>
        </p:nvPicPr>
        <p:blipFill>
          <a:blip r:embed="rId3"/>
          <a:stretch>
            <a:fillRect/>
          </a:stretch>
        </p:blipFill>
        <p:spPr>
          <a:xfrm>
            <a:off x="532112" y="1256997"/>
            <a:ext cx="9221487" cy="217200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9828" y="1253331"/>
            <a:ext cx="4080754"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Filter through the “SPACEXTABLE”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in which the “DATE” column entry is between 2010-06-04 and 2017-03-20, and then group the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based on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column. Retrieve the count of each entry in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1D0B5D-1762-CD41-F0D8-52505A11EB7F}"/>
              </a:ext>
            </a:extLst>
          </p:cNvPr>
          <p:cNvPicPr>
            <a:picLocks noChangeAspect="1"/>
          </p:cNvPicPr>
          <p:nvPr/>
        </p:nvPicPr>
        <p:blipFill>
          <a:blip r:embed="rId3"/>
          <a:stretch>
            <a:fillRect/>
          </a:stretch>
        </p:blipFill>
        <p:spPr>
          <a:xfrm>
            <a:off x="4230582" y="1575377"/>
            <a:ext cx="7811590" cy="319132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5098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blue dots represent locations of launch site. There is one site located in the west coast and another on in the east coast. These launch sites are relatively closed to coastlines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E08EC5D3-01A3-6D7E-278C-61FA7BF6E101}"/>
              </a:ext>
            </a:extLst>
          </p:cNvPr>
          <p:cNvPicPr>
            <a:picLocks noChangeAspect="1"/>
          </p:cNvPicPr>
          <p:nvPr/>
        </p:nvPicPr>
        <p:blipFill>
          <a:blip r:embed="rId3"/>
          <a:stretch>
            <a:fillRect/>
          </a:stretch>
        </p:blipFill>
        <p:spPr>
          <a:xfrm>
            <a:off x="4119489" y="1274325"/>
            <a:ext cx="6700911" cy="27269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28913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Out of all 4 launch site locations, the top left picture shows the site with the highest success rate out of all 4. The results of the rest of launch sites are mixed. The top left picture is showing a launch site at the east coast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 Markers at each Launch Site</a:t>
            </a:r>
          </a:p>
        </p:txBody>
      </p:sp>
      <p:pic>
        <p:nvPicPr>
          <p:cNvPr id="4" name="Picture 3">
            <a:extLst>
              <a:ext uri="{FF2B5EF4-FFF2-40B4-BE49-F238E27FC236}">
                <a16:creationId xmlns:a16="http://schemas.microsoft.com/office/drawing/2014/main" id="{5740F3FA-9731-A106-9442-F94B78B6C392}"/>
              </a:ext>
            </a:extLst>
          </p:cNvPr>
          <p:cNvPicPr>
            <a:picLocks noChangeAspect="1"/>
          </p:cNvPicPr>
          <p:nvPr/>
        </p:nvPicPr>
        <p:blipFill>
          <a:blip r:embed="rId3"/>
          <a:stretch>
            <a:fillRect/>
          </a:stretch>
        </p:blipFill>
        <p:spPr>
          <a:xfrm>
            <a:off x="4944941" y="3656674"/>
            <a:ext cx="3512277" cy="3576841"/>
          </a:xfrm>
          <a:prstGeom prst="rect">
            <a:avLst/>
          </a:prstGeom>
        </p:spPr>
      </p:pic>
      <p:pic>
        <p:nvPicPr>
          <p:cNvPr id="7" name="Picture 6">
            <a:extLst>
              <a:ext uri="{FF2B5EF4-FFF2-40B4-BE49-F238E27FC236}">
                <a16:creationId xmlns:a16="http://schemas.microsoft.com/office/drawing/2014/main" id="{87B1660F-5459-8F9A-3389-4D3D4257D328}"/>
              </a:ext>
            </a:extLst>
          </p:cNvPr>
          <p:cNvPicPr>
            <a:picLocks noChangeAspect="1"/>
          </p:cNvPicPr>
          <p:nvPr/>
        </p:nvPicPr>
        <p:blipFill>
          <a:blip r:embed="rId4"/>
          <a:stretch>
            <a:fillRect/>
          </a:stretch>
        </p:blipFill>
        <p:spPr>
          <a:xfrm>
            <a:off x="8341437" y="1482959"/>
            <a:ext cx="3468713" cy="2471617"/>
          </a:xfrm>
          <a:prstGeom prst="rect">
            <a:avLst/>
          </a:prstGeom>
        </p:spPr>
      </p:pic>
      <p:pic>
        <p:nvPicPr>
          <p:cNvPr id="10" name="Picture 9">
            <a:extLst>
              <a:ext uri="{FF2B5EF4-FFF2-40B4-BE49-F238E27FC236}">
                <a16:creationId xmlns:a16="http://schemas.microsoft.com/office/drawing/2014/main" id="{EEA1F9A3-5222-C8DE-6A3B-46B3929C58F6}"/>
              </a:ext>
            </a:extLst>
          </p:cNvPr>
          <p:cNvPicPr>
            <a:picLocks noChangeAspect="1"/>
          </p:cNvPicPr>
          <p:nvPr/>
        </p:nvPicPr>
        <p:blipFill>
          <a:blip r:embed="rId5"/>
          <a:stretch>
            <a:fillRect/>
          </a:stretch>
        </p:blipFill>
        <p:spPr>
          <a:xfrm>
            <a:off x="8506032" y="3778096"/>
            <a:ext cx="3258308" cy="2921934"/>
          </a:xfrm>
          <a:prstGeom prst="rect">
            <a:avLst/>
          </a:prstGeom>
        </p:spPr>
      </p:pic>
      <p:pic>
        <p:nvPicPr>
          <p:cNvPr id="12" name="Picture 11">
            <a:extLst>
              <a:ext uri="{FF2B5EF4-FFF2-40B4-BE49-F238E27FC236}">
                <a16:creationId xmlns:a16="http://schemas.microsoft.com/office/drawing/2014/main" id="{58FF1E46-BB24-A693-CF90-0C7FA77B324E}"/>
              </a:ext>
            </a:extLst>
          </p:cNvPr>
          <p:cNvPicPr>
            <a:picLocks noChangeAspect="1"/>
          </p:cNvPicPr>
          <p:nvPr/>
        </p:nvPicPr>
        <p:blipFill>
          <a:blip r:embed="rId6"/>
          <a:stretch>
            <a:fillRect/>
          </a:stretch>
        </p:blipFill>
        <p:spPr>
          <a:xfrm>
            <a:off x="4757922" y="1301267"/>
            <a:ext cx="3957584" cy="28350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361420"/>
            <a:ext cx="8597827" cy="23073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screenshots are showing the closest distance between launch sites to proximities such as coastline, railways, highways, and cities.</a:t>
            </a:r>
          </a:p>
          <a:p>
            <a:pPr>
              <a:lnSpc>
                <a:spcPct val="100000"/>
              </a:lnSpc>
              <a:spcBef>
                <a:spcPts val="1400"/>
              </a:spcBef>
            </a:pPr>
            <a:r>
              <a:rPr lang="en-US" sz="2200" dirty="0">
                <a:solidFill>
                  <a:schemeClr val="accent3">
                    <a:lumMod val="25000"/>
                  </a:schemeClr>
                </a:solidFill>
                <a:latin typeface="Abadi"/>
              </a:rPr>
              <a:t>The largest distance is to the city which is understandable due to the noise, vibration, and danger of these launches which may impact city activities.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 to its Proximities</a:t>
            </a:r>
          </a:p>
        </p:txBody>
      </p:sp>
      <p:pic>
        <p:nvPicPr>
          <p:cNvPr id="10" name="Picture 9">
            <a:extLst>
              <a:ext uri="{FF2B5EF4-FFF2-40B4-BE49-F238E27FC236}">
                <a16:creationId xmlns:a16="http://schemas.microsoft.com/office/drawing/2014/main" id="{5F5EFAA5-FDC2-2CCE-09A9-6255874E9219}"/>
              </a:ext>
            </a:extLst>
          </p:cNvPr>
          <p:cNvPicPr>
            <a:picLocks noChangeAspect="1"/>
          </p:cNvPicPr>
          <p:nvPr/>
        </p:nvPicPr>
        <p:blipFill>
          <a:blip r:embed="rId3"/>
          <a:stretch>
            <a:fillRect/>
          </a:stretch>
        </p:blipFill>
        <p:spPr>
          <a:xfrm>
            <a:off x="6784514" y="1318674"/>
            <a:ext cx="5166645" cy="3042747"/>
          </a:xfrm>
          <a:prstGeom prst="rect">
            <a:avLst/>
          </a:prstGeom>
        </p:spPr>
      </p:pic>
      <p:pic>
        <p:nvPicPr>
          <p:cNvPr id="7" name="Picture 6">
            <a:extLst>
              <a:ext uri="{FF2B5EF4-FFF2-40B4-BE49-F238E27FC236}">
                <a16:creationId xmlns:a16="http://schemas.microsoft.com/office/drawing/2014/main" id="{193CCB91-5CC2-EDDC-3376-7FE4D1BF884E}"/>
              </a:ext>
            </a:extLst>
          </p:cNvPr>
          <p:cNvPicPr>
            <a:picLocks noChangeAspect="1"/>
          </p:cNvPicPr>
          <p:nvPr/>
        </p:nvPicPr>
        <p:blipFill>
          <a:blip r:embed="rId4"/>
          <a:stretch>
            <a:fillRect/>
          </a:stretch>
        </p:blipFill>
        <p:spPr>
          <a:xfrm>
            <a:off x="0" y="1376603"/>
            <a:ext cx="6875495" cy="304274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001294"/>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Launch Site has the most success count, while “CCAFS SLC-40” site has the lowest success count. However there are differences in the number of total launches in the sites, so higher total launch may contribute to higher success rate but at the same time the fail rate might be high as well.</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Sites</a:t>
            </a:r>
          </a:p>
        </p:txBody>
      </p:sp>
      <p:pic>
        <p:nvPicPr>
          <p:cNvPr id="4" name="Picture 3">
            <a:extLst>
              <a:ext uri="{FF2B5EF4-FFF2-40B4-BE49-F238E27FC236}">
                <a16:creationId xmlns:a16="http://schemas.microsoft.com/office/drawing/2014/main" id="{0E274135-3905-BBA4-CA2E-8C3A8BD2AF97}"/>
              </a:ext>
            </a:extLst>
          </p:cNvPr>
          <p:cNvPicPr>
            <a:picLocks noChangeAspect="1"/>
          </p:cNvPicPr>
          <p:nvPr/>
        </p:nvPicPr>
        <p:blipFill>
          <a:blip r:embed="rId3"/>
          <a:stretch>
            <a:fillRect/>
          </a:stretch>
        </p:blipFill>
        <p:spPr>
          <a:xfrm>
            <a:off x="-178548" y="1353510"/>
            <a:ext cx="12192000" cy="243994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success ratio</a:t>
            </a:r>
          </a:p>
        </p:txBody>
      </p:sp>
      <p:pic>
        <p:nvPicPr>
          <p:cNvPr id="4" name="Picture 3">
            <a:extLst>
              <a:ext uri="{FF2B5EF4-FFF2-40B4-BE49-F238E27FC236}">
                <a16:creationId xmlns:a16="http://schemas.microsoft.com/office/drawing/2014/main" id="{010BCA3B-FAE1-F638-7A88-394AE70B0512}"/>
              </a:ext>
            </a:extLst>
          </p:cNvPr>
          <p:cNvPicPr>
            <a:picLocks noChangeAspect="1"/>
          </p:cNvPicPr>
          <p:nvPr/>
        </p:nvPicPr>
        <p:blipFill>
          <a:blip r:embed="rId3"/>
          <a:stretch>
            <a:fillRect/>
          </a:stretch>
        </p:blipFill>
        <p:spPr>
          <a:xfrm>
            <a:off x="-86182" y="1825625"/>
            <a:ext cx="12192000" cy="24872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8977783" cy="379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 company that has been developing and building rockets to outer space. Rocket launch can be very expensive. Providers have historically listed cost upward of 165 million dollars for a launch, while SpaceX advertises lower amount in their website: 62 million dollars. Part of this lower price is due to SpaceX being able to reuse the first stage after their rockets launch.</a:t>
            </a:r>
          </a:p>
          <a:p>
            <a:pPr marL="0" indent="0">
              <a:spcBef>
                <a:spcPts val="1400"/>
              </a:spcBef>
              <a:buNone/>
            </a:pPr>
            <a:r>
              <a:rPr lang="en-US" sz="2200" dirty="0">
                <a:solidFill>
                  <a:schemeClr val="accent3">
                    <a:lumMod val="25000"/>
                  </a:schemeClr>
                </a:solidFill>
                <a:latin typeface="Abadi" panose="020B0604020104020204" pitchFamily="34" charset="0"/>
              </a:rPr>
              <a:t>In this project, we explore past historical data of Falcon9 first stage landing and build a classification model to predict whether future Falcon9 first stage landings will be successful.</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925599"/>
            <a:ext cx="10414662" cy="225136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FT booster has highest success rate. But it cannot be determine the effects of payload mass on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 between Payload Mass and Launch Outcome</a:t>
            </a:r>
          </a:p>
        </p:txBody>
      </p:sp>
      <p:pic>
        <p:nvPicPr>
          <p:cNvPr id="4" name="Picture 3">
            <a:extLst>
              <a:ext uri="{FF2B5EF4-FFF2-40B4-BE49-F238E27FC236}">
                <a16:creationId xmlns:a16="http://schemas.microsoft.com/office/drawing/2014/main" id="{3787A15A-4EA7-DD55-A0EB-B9759E320AAA}"/>
              </a:ext>
            </a:extLst>
          </p:cNvPr>
          <p:cNvPicPr>
            <a:picLocks noChangeAspect="1"/>
          </p:cNvPicPr>
          <p:nvPr/>
        </p:nvPicPr>
        <p:blipFill>
          <a:blip r:embed="rId3"/>
          <a:stretch>
            <a:fillRect/>
          </a:stretch>
        </p:blipFill>
        <p:spPr>
          <a:xfrm>
            <a:off x="0" y="1327744"/>
            <a:ext cx="12192000" cy="259785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Logistic Regression and SVM have highest accuracy at 83.3%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14D9871-29EB-D28D-B0AC-866AAC362123}"/>
              </a:ext>
            </a:extLst>
          </p:cNvPr>
          <p:cNvPicPr>
            <a:picLocks noChangeAspect="1"/>
          </p:cNvPicPr>
          <p:nvPr/>
        </p:nvPicPr>
        <p:blipFill>
          <a:blip r:embed="rId3"/>
          <a:stretch>
            <a:fillRect/>
          </a:stretch>
        </p:blipFill>
        <p:spPr>
          <a:xfrm>
            <a:off x="5496863" y="1761692"/>
            <a:ext cx="5391902" cy="383911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914568" cy="381158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of Logistic Regression Model.</a:t>
            </a:r>
          </a:p>
          <a:p>
            <a:pPr>
              <a:lnSpc>
                <a:spcPct val="100000"/>
              </a:lnSpc>
              <a:spcBef>
                <a:spcPts val="1400"/>
              </a:spcBef>
            </a:pPr>
            <a:r>
              <a:rPr lang="en-US" sz="2200" dirty="0">
                <a:solidFill>
                  <a:schemeClr val="accent3">
                    <a:lumMod val="25000"/>
                  </a:schemeClr>
                </a:solidFill>
                <a:latin typeface="Abadi" panose="020B0604020104020204" pitchFamily="34" charset="0"/>
              </a:rPr>
              <a:t>12 are correctly predicted as successful (True Positive)</a:t>
            </a:r>
          </a:p>
          <a:p>
            <a:pPr>
              <a:lnSpc>
                <a:spcPct val="100000"/>
              </a:lnSpc>
              <a:spcBef>
                <a:spcPts val="1400"/>
              </a:spcBef>
            </a:pPr>
            <a:r>
              <a:rPr lang="en-US" sz="2200" dirty="0">
                <a:solidFill>
                  <a:schemeClr val="accent3">
                    <a:lumMod val="25000"/>
                  </a:schemeClr>
                </a:solidFill>
                <a:latin typeface="Abadi" panose="020B0604020104020204" pitchFamily="34" charset="0"/>
              </a:rPr>
              <a:t>3 are predicted as successful but actually are not (False Positive)</a:t>
            </a:r>
          </a:p>
          <a:p>
            <a:pPr>
              <a:lnSpc>
                <a:spcPct val="100000"/>
              </a:lnSpc>
              <a:spcBef>
                <a:spcPts val="1400"/>
              </a:spcBef>
            </a:pPr>
            <a:r>
              <a:rPr lang="en-US" sz="2200" dirty="0">
                <a:solidFill>
                  <a:schemeClr val="accent3">
                    <a:lumMod val="25000"/>
                  </a:schemeClr>
                </a:solidFill>
                <a:latin typeface="Abadi" panose="020B0604020104020204" pitchFamily="34" charset="0"/>
              </a:rPr>
              <a:t>3 are correctly predicted as fail (True Negative)</a:t>
            </a:r>
          </a:p>
          <a:p>
            <a:pPr>
              <a:lnSpc>
                <a:spcPct val="100000"/>
              </a:lnSpc>
              <a:spcBef>
                <a:spcPts val="1400"/>
              </a:spcBef>
            </a:pPr>
            <a:r>
              <a:rPr lang="en-US" sz="2200" dirty="0">
                <a:solidFill>
                  <a:schemeClr val="accent3">
                    <a:lumMod val="25000"/>
                  </a:schemeClr>
                </a:solidFill>
                <a:latin typeface="Abadi" panose="020B0604020104020204" pitchFamily="34" charset="0"/>
              </a:rPr>
              <a:t>0 are predicted as fail but actually are successful (False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71F18B9-5D18-EEB3-F2B2-3C186FD32BC9}"/>
              </a:ext>
            </a:extLst>
          </p:cNvPr>
          <p:cNvPicPr>
            <a:picLocks noChangeAspect="1"/>
          </p:cNvPicPr>
          <p:nvPr/>
        </p:nvPicPr>
        <p:blipFill>
          <a:blip r:embed="rId3"/>
          <a:stretch>
            <a:fillRect/>
          </a:stretch>
        </p:blipFill>
        <p:spPr>
          <a:xfrm>
            <a:off x="6942211" y="2089117"/>
            <a:ext cx="4829849" cy="385816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Model can be chosen for determining whether a future rocket launch’s first stage can successfully be reused to determine the cost of operation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Link to GITHUB:</a:t>
            </a:r>
          </a:p>
          <a:p>
            <a:pPr>
              <a:lnSpc>
                <a:spcPct val="100000"/>
              </a:lnSpc>
              <a:spcBef>
                <a:spcPts val="1400"/>
              </a:spcBef>
            </a:pPr>
            <a:r>
              <a:rPr lang="en-US" sz="2200" dirty="0">
                <a:solidFill>
                  <a:schemeClr val="accent3">
                    <a:lumMod val="25000"/>
                  </a:schemeClr>
                </a:solidFill>
                <a:latin typeface="Abadi" panose="020B0604020104020204" pitchFamily="34" charset="0"/>
                <a:hlinkClick r:id="rId2"/>
              </a:rPr>
              <a:t>https://github.com/dannysuradja/test/blob/main/jupyter-labs-eda-sql-coursera_sqllite.ipynb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https://github.com/dannysuradja/test/blob/main/jupyter-labs-spacex-data-collection-api.ipynb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https://github.com/dannysuradja/test/blob/main/edadataviz.ipynb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https://github.com/dannysuradja/test/blob/main/jupyter-labs-webscraping.ipynb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https://github.com/dannysuradja/test/blob/main/lab_jupyter_launch_site_location.ipynb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https://github.com/dannysuradja/test/blob/main/labs-jupyter-spacex-Data%20wrangling.ipynb</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2073780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76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Request past launch data from SpaceX API, extracting data related to Falcon9 launch</a:t>
            </a:r>
          </a:p>
          <a:p>
            <a:pPr lvl="1">
              <a:lnSpc>
                <a:spcPct val="120000"/>
              </a:lnSpc>
              <a:spcBef>
                <a:spcPts val="1400"/>
              </a:spcBef>
            </a:pPr>
            <a:r>
              <a:rPr lang="en-US" sz="7600" dirty="0">
                <a:solidFill>
                  <a:schemeClr val="bg2">
                    <a:lumMod val="50000"/>
                  </a:schemeClr>
                </a:solidFill>
                <a:latin typeface="Abadi"/>
              </a:rPr>
              <a:t>Wikipedia data of historical Falcon9 launch</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on Falcon9 first stage Success/Fail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Utilize Logistic Regression, Support Vector Machine, K-Nearest Neighbors, and Classification Tree to determine which methodology provide the highest accuracy to the set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4E61D85A-401A-2E03-30F3-CF5D11472233}"/>
              </a:ext>
            </a:extLst>
          </p:cNvPr>
          <p:cNvSpPr/>
          <p:nvPr/>
        </p:nvSpPr>
        <p:spPr>
          <a:xfrm>
            <a:off x="6685280" y="1800225"/>
            <a:ext cx="2550160"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SpaceX API</a:t>
            </a:r>
          </a:p>
        </p:txBody>
      </p:sp>
      <p:cxnSp>
        <p:nvCxnSpPr>
          <p:cNvPr id="8" name="Straight Arrow Connector 7">
            <a:extLst>
              <a:ext uri="{FF2B5EF4-FFF2-40B4-BE49-F238E27FC236}">
                <a16:creationId xmlns:a16="http://schemas.microsoft.com/office/drawing/2014/main" id="{067E0F97-31B4-165C-8DA1-46B71E2F4BF9}"/>
              </a:ext>
            </a:extLst>
          </p:cNvPr>
          <p:cNvCxnSpPr>
            <a:cxnSpLocks/>
            <a:stCxn id="2" idx="2"/>
          </p:cNvCxnSpPr>
          <p:nvPr/>
        </p:nvCxnSpPr>
        <p:spPr>
          <a:xfrm>
            <a:off x="7960360" y="2287905"/>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47944B1-209E-53E6-5983-263B57BCC44E}"/>
              </a:ext>
            </a:extLst>
          </p:cNvPr>
          <p:cNvSpPr/>
          <p:nvPr/>
        </p:nvSpPr>
        <p:spPr>
          <a:xfrm>
            <a:off x="6329680" y="2623185"/>
            <a:ext cx="3261360"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request to SpaceX API</a:t>
            </a:r>
          </a:p>
        </p:txBody>
      </p:sp>
      <p:cxnSp>
        <p:nvCxnSpPr>
          <p:cNvPr id="11" name="Straight Arrow Connector 10">
            <a:extLst>
              <a:ext uri="{FF2B5EF4-FFF2-40B4-BE49-F238E27FC236}">
                <a16:creationId xmlns:a16="http://schemas.microsoft.com/office/drawing/2014/main" id="{8636097A-A848-F7BF-3056-B603C52601C4}"/>
              </a:ext>
            </a:extLst>
          </p:cNvPr>
          <p:cNvCxnSpPr>
            <a:cxnSpLocks/>
          </p:cNvCxnSpPr>
          <p:nvPr/>
        </p:nvCxnSpPr>
        <p:spPr>
          <a:xfrm>
            <a:off x="7960360" y="3093720"/>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CD137AE-D0FE-8EFF-C6E2-83443CF07F26}"/>
              </a:ext>
            </a:extLst>
          </p:cNvPr>
          <p:cNvSpPr/>
          <p:nvPr/>
        </p:nvSpPr>
        <p:spPr>
          <a:xfrm>
            <a:off x="6329680" y="3429000"/>
            <a:ext cx="3261360"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Receive and Parse JSON data</a:t>
            </a:r>
          </a:p>
        </p:txBody>
      </p:sp>
      <p:sp>
        <p:nvSpPr>
          <p:cNvPr id="13" name="Rectangle 12">
            <a:extLst>
              <a:ext uri="{FF2B5EF4-FFF2-40B4-BE49-F238E27FC236}">
                <a16:creationId xmlns:a16="http://schemas.microsoft.com/office/drawing/2014/main" id="{5191FFC4-78E5-1C17-78D4-04DA9B5121A7}"/>
              </a:ext>
            </a:extLst>
          </p:cNvPr>
          <p:cNvSpPr/>
          <p:nvPr/>
        </p:nvSpPr>
        <p:spPr>
          <a:xfrm>
            <a:off x="6329680" y="4234815"/>
            <a:ext cx="3261360"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Convert JSON to </a:t>
            </a:r>
            <a:r>
              <a:rPr lang="en-US" dirty="0" err="1">
                <a:solidFill>
                  <a:schemeClr val="tx1"/>
                </a:solidFill>
              </a:rPr>
              <a:t>dataframe</a:t>
            </a:r>
            <a:endParaRPr lang="en-US" dirty="0">
              <a:solidFill>
                <a:schemeClr val="tx1"/>
              </a:solidFill>
            </a:endParaRPr>
          </a:p>
        </p:txBody>
      </p:sp>
      <p:cxnSp>
        <p:nvCxnSpPr>
          <p:cNvPr id="15" name="Straight Arrow Connector 14">
            <a:extLst>
              <a:ext uri="{FF2B5EF4-FFF2-40B4-BE49-F238E27FC236}">
                <a16:creationId xmlns:a16="http://schemas.microsoft.com/office/drawing/2014/main" id="{1C5005E0-2BE5-812C-11F7-D53B31C8302C}"/>
              </a:ext>
            </a:extLst>
          </p:cNvPr>
          <p:cNvCxnSpPr>
            <a:cxnSpLocks/>
          </p:cNvCxnSpPr>
          <p:nvPr/>
        </p:nvCxnSpPr>
        <p:spPr>
          <a:xfrm>
            <a:off x="7960360" y="3916680"/>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63D98A5E-DC30-79E9-CE28-7C36FE1E8B6A}"/>
              </a:ext>
            </a:extLst>
          </p:cNvPr>
          <p:cNvSpPr/>
          <p:nvPr/>
        </p:nvSpPr>
        <p:spPr>
          <a:xfrm>
            <a:off x="6685280" y="1800225"/>
            <a:ext cx="2550160"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Identify Falcon9 data. In this case using Wikipedia</a:t>
            </a:r>
          </a:p>
        </p:txBody>
      </p:sp>
      <p:cxnSp>
        <p:nvCxnSpPr>
          <p:cNvPr id="7" name="Straight Arrow Connector 6">
            <a:extLst>
              <a:ext uri="{FF2B5EF4-FFF2-40B4-BE49-F238E27FC236}">
                <a16:creationId xmlns:a16="http://schemas.microsoft.com/office/drawing/2014/main" id="{B22D413E-42DA-4462-64B3-6EA0A30E6B6B}"/>
              </a:ext>
            </a:extLst>
          </p:cNvPr>
          <p:cNvCxnSpPr>
            <a:cxnSpLocks/>
            <a:stCxn id="5" idx="2"/>
          </p:cNvCxnSpPr>
          <p:nvPr/>
        </p:nvCxnSpPr>
        <p:spPr>
          <a:xfrm>
            <a:off x="7960360" y="2287905"/>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1AF8421-9D6A-BE59-68D2-FD22A48F4AF1}"/>
              </a:ext>
            </a:extLst>
          </p:cNvPr>
          <p:cNvSpPr/>
          <p:nvPr/>
        </p:nvSpPr>
        <p:spPr>
          <a:xfrm>
            <a:off x="6273801" y="2631440"/>
            <a:ext cx="3505199"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Request Falcon9 data from Wikipedia URL with </a:t>
            </a:r>
            <a:r>
              <a:rPr lang="en-US" dirty="0" err="1">
                <a:solidFill>
                  <a:schemeClr val="tx1"/>
                </a:solidFill>
              </a:rPr>
              <a:t>BeautifulSoup</a:t>
            </a:r>
            <a:endParaRPr lang="en-US" dirty="0">
              <a:solidFill>
                <a:schemeClr val="tx1"/>
              </a:solidFill>
            </a:endParaRPr>
          </a:p>
        </p:txBody>
      </p:sp>
      <p:cxnSp>
        <p:nvCxnSpPr>
          <p:cNvPr id="9" name="Straight Arrow Connector 8">
            <a:extLst>
              <a:ext uri="{FF2B5EF4-FFF2-40B4-BE49-F238E27FC236}">
                <a16:creationId xmlns:a16="http://schemas.microsoft.com/office/drawing/2014/main" id="{45CAA77D-EFCE-078C-7D3C-B95759A9827F}"/>
              </a:ext>
            </a:extLst>
          </p:cNvPr>
          <p:cNvCxnSpPr>
            <a:cxnSpLocks/>
            <a:stCxn id="8" idx="2"/>
          </p:cNvCxnSpPr>
          <p:nvPr/>
        </p:nvCxnSpPr>
        <p:spPr>
          <a:xfrm>
            <a:off x="8026401" y="3119120"/>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CEB3110-2B89-DD43-5E69-91F730AE5133}"/>
              </a:ext>
            </a:extLst>
          </p:cNvPr>
          <p:cNvSpPr/>
          <p:nvPr/>
        </p:nvSpPr>
        <p:spPr>
          <a:xfrm>
            <a:off x="6360160" y="3475992"/>
            <a:ext cx="3505199"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Extract column and variable names</a:t>
            </a:r>
          </a:p>
        </p:txBody>
      </p:sp>
      <p:cxnSp>
        <p:nvCxnSpPr>
          <p:cNvPr id="16" name="Straight Arrow Connector 15">
            <a:extLst>
              <a:ext uri="{FF2B5EF4-FFF2-40B4-BE49-F238E27FC236}">
                <a16:creationId xmlns:a16="http://schemas.microsoft.com/office/drawing/2014/main" id="{42D5F205-E942-706D-DC75-1520040DB2CE}"/>
              </a:ext>
            </a:extLst>
          </p:cNvPr>
          <p:cNvCxnSpPr>
            <a:cxnSpLocks/>
            <a:stCxn id="15" idx="2"/>
          </p:cNvCxnSpPr>
          <p:nvPr/>
        </p:nvCxnSpPr>
        <p:spPr>
          <a:xfrm>
            <a:off x="8112760" y="3963672"/>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0D38D62-D239-45E0-8DC1-CBE6787787F5}"/>
              </a:ext>
            </a:extLst>
          </p:cNvPr>
          <p:cNvSpPr/>
          <p:nvPr/>
        </p:nvSpPr>
        <p:spPr>
          <a:xfrm>
            <a:off x="6360160" y="4279958"/>
            <a:ext cx="3505199"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Parse HTML tables and convert to </a:t>
            </a:r>
            <a:r>
              <a:rPr lang="en-US" dirty="0" err="1">
                <a:solidFill>
                  <a:schemeClr val="tx1"/>
                </a:solidFill>
              </a:rPr>
              <a:t>dataframe</a:t>
            </a:r>
            <a:endParaRPr lang="en-US" dirty="0">
              <a:solidFill>
                <a:schemeClr val="tx1"/>
              </a:solidFill>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214989" cy="4351338"/>
          </a:xfrm>
          <a:prstGeom prst="rect">
            <a:avLst/>
          </a:prstGeom>
        </p:spPr>
        <p:txBody>
          <a:bodyPr/>
          <a:lstStyle/>
          <a:p>
            <a:r>
              <a:rPr lang="en-US" sz="2200" dirty="0">
                <a:solidFill>
                  <a:schemeClr val="accent3">
                    <a:lumMod val="25000"/>
                  </a:schemeClr>
                </a:solidFill>
                <a:latin typeface="Abadi" panose="020B0604020104020204" pitchFamily="34" charset="0"/>
              </a:rPr>
              <a:t>Once data has been converted in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we identify any missing values in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We tried getting more information about some features such as number of launch from different Launch Site and Orbits. Then using one-hot-encoding on the Outcome feature, we determine whether each launch is considered Success or Fail and append onto the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26615496-9D19-BD84-CED3-89EA905A62CA}"/>
              </a:ext>
            </a:extLst>
          </p:cNvPr>
          <p:cNvSpPr/>
          <p:nvPr/>
        </p:nvSpPr>
        <p:spPr>
          <a:xfrm>
            <a:off x="7960360" y="1835150"/>
            <a:ext cx="2550160"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Identify missing values in </a:t>
            </a:r>
            <a:r>
              <a:rPr lang="en-US" dirty="0" err="1">
                <a:solidFill>
                  <a:schemeClr val="tx1"/>
                </a:solidFill>
              </a:rPr>
              <a:t>dataframe</a:t>
            </a:r>
            <a:endParaRPr lang="en-US" dirty="0">
              <a:solidFill>
                <a:schemeClr val="tx1"/>
              </a:solidFill>
            </a:endParaRPr>
          </a:p>
        </p:txBody>
      </p:sp>
      <p:cxnSp>
        <p:nvCxnSpPr>
          <p:cNvPr id="3" name="Straight Arrow Connector 2">
            <a:extLst>
              <a:ext uri="{FF2B5EF4-FFF2-40B4-BE49-F238E27FC236}">
                <a16:creationId xmlns:a16="http://schemas.microsoft.com/office/drawing/2014/main" id="{392702F0-3FB9-D435-1AC4-4D6C8C82C07A}"/>
              </a:ext>
            </a:extLst>
          </p:cNvPr>
          <p:cNvCxnSpPr>
            <a:cxnSpLocks/>
            <a:stCxn id="2" idx="2"/>
          </p:cNvCxnSpPr>
          <p:nvPr/>
        </p:nvCxnSpPr>
        <p:spPr>
          <a:xfrm>
            <a:off x="9235440" y="2322830"/>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69796A9-360D-EB10-E577-ED33EC6225D5}"/>
              </a:ext>
            </a:extLst>
          </p:cNvPr>
          <p:cNvSpPr/>
          <p:nvPr/>
        </p:nvSpPr>
        <p:spPr>
          <a:xfrm>
            <a:off x="7548881" y="2666365"/>
            <a:ext cx="3505199"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Obtain more information from features in data</a:t>
            </a:r>
          </a:p>
        </p:txBody>
      </p:sp>
      <p:cxnSp>
        <p:nvCxnSpPr>
          <p:cNvPr id="7" name="Straight Arrow Connector 6">
            <a:extLst>
              <a:ext uri="{FF2B5EF4-FFF2-40B4-BE49-F238E27FC236}">
                <a16:creationId xmlns:a16="http://schemas.microsoft.com/office/drawing/2014/main" id="{AB024A7E-8336-2348-0FB5-EAE7780BAAB0}"/>
              </a:ext>
            </a:extLst>
          </p:cNvPr>
          <p:cNvCxnSpPr>
            <a:cxnSpLocks/>
            <a:stCxn id="6" idx="2"/>
          </p:cNvCxnSpPr>
          <p:nvPr/>
        </p:nvCxnSpPr>
        <p:spPr>
          <a:xfrm>
            <a:off x="9301481" y="3154045"/>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47334B6-1E79-3555-81B9-37D5EA5AC37F}"/>
              </a:ext>
            </a:extLst>
          </p:cNvPr>
          <p:cNvSpPr/>
          <p:nvPr/>
        </p:nvSpPr>
        <p:spPr>
          <a:xfrm>
            <a:off x="7635240" y="3510917"/>
            <a:ext cx="3505199"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One hot encoding to determine whether each record is success/fail</a:t>
            </a:r>
          </a:p>
        </p:txBody>
      </p:sp>
      <p:cxnSp>
        <p:nvCxnSpPr>
          <p:cNvPr id="10" name="Straight Arrow Connector 9">
            <a:extLst>
              <a:ext uri="{FF2B5EF4-FFF2-40B4-BE49-F238E27FC236}">
                <a16:creationId xmlns:a16="http://schemas.microsoft.com/office/drawing/2014/main" id="{66DECD55-C728-B766-D176-E35F104BE63B}"/>
              </a:ext>
            </a:extLst>
          </p:cNvPr>
          <p:cNvCxnSpPr>
            <a:cxnSpLocks/>
            <a:stCxn id="9" idx="2"/>
          </p:cNvCxnSpPr>
          <p:nvPr/>
        </p:nvCxnSpPr>
        <p:spPr>
          <a:xfrm>
            <a:off x="9387840" y="3998597"/>
            <a:ext cx="0" cy="34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061B1F0-21B3-4EFD-84D4-467B4D53E8E8}"/>
              </a:ext>
            </a:extLst>
          </p:cNvPr>
          <p:cNvSpPr/>
          <p:nvPr/>
        </p:nvSpPr>
        <p:spPr>
          <a:xfrm>
            <a:off x="7635240" y="4314883"/>
            <a:ext cx="3505199" cy="4876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Append this success/fail feature to existing </a:t>
            </a:r>
            <a:r>
              <a:rPr lang="en-US" dirty="0" err="1">
                <a:solidFill>
                  <a:schemeClr val="tx1"/>
                </a:solidFill>
              </a:rPr>
              <a:t>dataframe</a:t>
            </a:r>
            <a:endParaRPr lang="en-US" dirty="0">
              <a:solidFill>
                <a:schemeClr val="tx1"/>
              </a:solidFill>
            </a:endParaRP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218</TotalTime>
  <Words>2164</Words>
  <Application>Microsoft Office PowerPoint</Application>
  <PresentationFormat>Widescreen</PresentationFormat>
  <Paragraphs>217</Paragraphs>
  <Slides>46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Danny Suradja</cp:lastModifiedBy>
  <cp:revision>200</cp:revision>
  <dcterms:created xsi:type="dcterms:W3CDTF">2021-04-29T18:58:34Z</dcterms:created>
  <dcterms:modified xsi:type="dcterms:W3CDTF">2024-09-26T00:29:50Z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